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8" r:id="rId2"/>
    <p:sldId id="287" r:id="rId3"/>
    <p:sldId id="309" r:id="rId4"/>
    <p:sldId id="284" r:id="rId5"/>
    <p:sldId id="286" r:id="rId6"/>
    <p:sldId id="257" r:id="rId7"/>
    <p:sldId id="288" r:id="rId8"/>
    <p:sldId id="290" r:id="rId9"/>
    <p:sldId id="278" r:id="rId10"/>
    <p:sldId id="27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12" r:id="rId22"/>
    <p:sldId id="310" r:id="rId23"/>
    <p:sldId id="267" r:id="rId24"/>
    <p:sldId id="301" r:id="rId25"/>
    <p:sldId id="302" r:id="rId26"/>
    <p:sldId id="303" r:id="rId27"/>
    <p:sldId id="304" r:id="rId28"/>
    <p:sldId id="306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24.emf"/><Relationship Id="rId4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7.emf"/><Relationship Id="rId1" Type="http://schemas.openxmlformats.org/officeDocument/2006/relationships/image" Target="../media/image25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0E5D4B-51B9-453B-86F5-8A61275F7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68457-4844-4308-8976-3739A56B9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EDB109-EBCA-45C8-BFF9-22F434C311B0}" type="datetimeFigureOut">
              <a:rPr lang="ru-RU" smtClean="0"/>
              <a:pPr/>
              <a:t>08.06.2009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ABD3B3-360D-4B81-AE21-457C29EB5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un.org/russian/images/tour-10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458200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0"/>
            <a:ext cx="7282222" cy="3297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8143900" cy="228601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00FF"/>
                </a:solidFill>
              </a:rPr>
              <a:t>- </a:t>
            </a: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dirty="0" smtClean="0">
              <a:solidFill>
                <a:srgbClr val="0000FF"/>
              </a:solidFill>
            </a:endParaRPr>
          </a:p>
          <a:p>
            <a:pPr algn="l"/>
            <a:endParaRPr lang="ru-RU" sz="4000" b="1" u="sng" dirty="0" smtClean="0">
              <a:solidFill>
                <a:srgbClr val="FF0000"/>
              </a:solidFill>
            </a:endParaRPr>
          </a:p>
          <a:p>
            <a:pPr algn="l"/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sz="4000" b="1" dirty="0" smtClean="0">
                <a:solidFill>
                  <a:srgbClr val="0000FF"/>
                </a:solidFill>
              </a:rPr>
              <a:t>  </a:t>
            </a:r>
            <a:r>
              <a:rPr lang="ru-RU" sz="4000" b="1" dirty="0" smtClean="0"/>
              <a:t>- Устраивайтесь поудобнее: нас, как всегда, ждет много нового и интересного.</a:t>
            </a:r>
            <a:endParaRPr lang="ru-RU" sz="40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40862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Главная цель Конвенции- максимальная защита интересов ребенка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38200" y="2852738"/>
            <a:ext cx="3929063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 выживание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sz="quarter" idx="2"/>
          </p:nvPr>
        </p:nvSpPr>
        <p:spPr>
          <a:xfrm>
            <a:off x="4859338" y="2852738"/>
            <a:ext cx="3455987" cy="44291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развитие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539750" y="4724400"/>
            <a:ext cx="3635375" cy="504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защита</a:t>
            </a:r>
          </a:p>
        </p:txBody>
      </p:sp>
      <p:sp>
        <p:nvSpPr>
          <p:cNvPr id="70660" name="Rectangle 4"/>
          <p:cNvSpPr>
            <a:spLocks noGrp="1" noRot="1" noChangeArrowheads="1"/>
          </p:cNvSpPr>
          <p:nvPr>
            <p:ph sz="quarter" idx="4"/>
          </p:nvPr>
        </p:nvSpPr>
        <p:spPr>
          <a:xfrm>
            <a:off x="4648200" y="4868863"/>
            <a:ext cx="4316413" cy="9366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обеспечение активного участия в жизни общества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2124075" y="3789363"/>
            <a:ext cx="485775" cy="863600"/>
          </a:xfrm>
          <a:prstGeom prst="down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2051050" y="19161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6372225" y="19161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6372225" y="3789363"/>
            <a:ext cx="485775" cy="863600"/>
          </a:xfrm>
          <a:prstGeom prst="down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59" grpId="0"/>
      <p:bldP spid="70660" grpId="0"/>
      <p:bldP spid="70663" grpId="0" animBg="1"/>
      <p:bldP spid="70664" grpId="0" animBg="1"/>
      <p:bldP spid="70665" grpId="0" animBg="1"/>
      <p:bldP spid="70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523287" cy="3346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«… ребенком является каждое человеческое существо до достижения 18- летнего возраста…»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013325"/>
            <a:ext cx="5989638" cy="13922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Конвенция о правах ребенка. Ч. 1. Ст.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16912" cy="609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353425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04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993062" cy="585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5113"/>
            <a:ext cx="8280400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88350" cy="615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64500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Проверка домашнего задания.</a:t>
            </a:r>
            <a:endParaRPr lang="ru-RU" sz="5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100" b="1" dirty="0" smtClean="0"/>
              <a:t>ТЕСТ</a:t>
            </a:r>
            <a:endParaRPr lang="ru-RU" sz="5100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1) Как по- другому  называется наша страна?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И) Русь.</a:t>
            </a:r>
          </a:p>
          <a:p>
            <a:pPr>
              <a:buNone/>
            </a:pPr>
            <a:r>
              <a:rPr lang="ru-RU" dirty="0" smtClean="0"/>
              <a:t>П) Российская Федерация.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2) Что такое федерация?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Р) Союз, объединение.</a:t>
            </a:r>
          </a:p>
          <a:p>
            <a:pPr>
              <a:buNone/>
            </a:pPr>
            <a:r>
              <a:rPr lang="ru-RU" dirty="0" smtClean="0"/>
              <a:t>А) Устройство, постановление.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3) Что такое Конституция?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А) Основной закон страны.</a:t>
            </a:r>
          </a:p>
          <a:p>
            <a:pPr>
              <a:buNone/>
            </a:pPr>
            <a:r>
              <a:rPr lang="ru-RU" dirty="0" smtClean="0"/>
              <a:t>Г) Союз, объединение.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4) Какова главная мысль нашей Конституции?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Ж) Осуществление в жизнь Всеобщей декларации прав человека.</a:t>
            </a:r>
          </a:p>
          <a:p>
            <a:pPr>
              <a:buNone/>
            </a:pPr>
            <a:r>
              <a:rPr lang="ru-RU" dirty="0" smtClean="0"/>
              <a:t>В) Человек, его права и свободы являются высшей ценностью.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5) Главный документ, защищающий права человека?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/>
              <a:t>Б) Паспорт.</a:t>
            </a:r>
          </a:p>
          <a:p>
            <a:pPr>
              <a:buNone/>
            </a:pPr>
            <a:r>
              <a:rPr lang="ru-RU" dirty="0" smtClean="0"/>
              <a:t>А) Всеобщая декларация прав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 advTm="3000">
    <p:sndAc>
      <p:stSnd>
        <p:snd r:embed="rId2" name="TONGUE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0896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00034" y="928670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 dirty="0"/>
              <a:t>Право на жизнь.</a:t>
            </a:r>
            <a:endParaRPr lang="ru-RU" sz="2800" dirty="0"/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на свободу.</a:t>
            </a:r>
            <a:endParaRPr lang="ru-RU" sz="2800" b="1" dirty="0"/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</a:t>
            </a:r>
            <a:r>
              <a:rPr lang="ru-RU" sz="2800" b="1" dirty="0"/>
              <a:t>на отдых и досуг.</a:t>
            </a:r>
            <a:endParaRPr lang="ru-RU" sz="2800" dirty="0"/>
          </a:p>
          <a:p>
            <a:pPr algn="ctr">
              <a:tabLst>
                <a:tab pos="457200" algn="l"/>
              </a:tabLst>
            </a:pPr>
            <a:r>
              <a:rPr lang="ru-RU" sz="2800" b="1" dirty="0"/>
              <a:t>Право на индивидуальность.</a:t>
            </a:r>
          </a:p>
          <a:p>
            <a:pPr algn="ctr">
              <a:tabLst>
                <a:tab pos="457200" algn="l"/>
              </a:tabLst>
            </a:pPr>
            <a:r>
              <a:rPr lang="ru-RU" sz="2800" dirty="0"/>
              <a:t> </a:t>
            </a:r>
            <a:r>
              <a:rPr lang="ru-RU" sz="2800" b="1" dirty="0"/>
              <a:t>Право свободно выражать свои взгляды.</a:t>
            </a:r>
            <a:endParaRPr lang="ru-RU" sz="2800" dirty="0"/>
          </a:p>
          <a:p>
            <a:pPr algn="ctr">
              <a:tabLst>
                <a:tab pos="457200" algn="l"/>
              </a:tabLst>
            </a:pPr>
            <a:r>
              <a:rPr lang="ru-RU" sz="2800" b="1" dirty="0"/>
              <a:t>Право на специальную охрану и защиту.</a:t>
            </a:r>
            <a:endParaRPr lang="ru-RU" sz="2800" dirty="0"/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</a:t>
            </a:r>
            <a:r>
              <a:rPr lang="ru-RU" sz="2800" b="1" dirty="0"/>
              <a:t>на защиту своих прав 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</a:t>
            </a:r>
            <a:r>
              <a:rPr lang="ru-RU" sz="2800" b="1" dirty="0"/>
              <a:t>на личную жизнь, семейную </a:t>
            </a:r>
            <a:r>
              <a:rPr lang="ru-RU" sz="2800" b="1" dirty="0" smtClean="0"/>
              <a:t>жизнь. </a:t>
            </a:r>
            <a:endParaRPr lang="ru-RU" sz="2800" b="1" dirty="0"/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на неприкосновенность жилища.</a:t>
            </a:r>
          </a:p>
          <a:p>
            <a:pPr algn="ctr">
              <a:tabLst>
                <a:tab pos="457200" algn="l"/>
              </a:tabLst>
            </a:pPr>
            <a:r>
              <a:rPr lang="ru-RU" sz="2800" b="1" dirty="0" smtClean="0"/>
              <a:t>Право на свободу мирных собраний.</a:t>
            </a:r>
            <a:endParaRPr lang="ru-RU" sz="2800" b="1" dirty="0"/>
          </a:p>
          <a:p>
            <a:pPr algn="ctr">
              <a:tabLst>
                <a:tab pos="457200" algn="l"/>
              </a:tabLst>
            </a:pPr>
            <a:endParaRPr lang="ru-RU" sz="2000" b="1" dirty="0"/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395288" y="476251"/>
            <a:ext cx="8177240" cy="523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9064" y="1071546"/>
            <a:ext cx="8000588" cy="4567254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/>
              <a:t>Главная цель Конвенции-  </a:t>
            </a:r>
            <a:br>
              <a:rPr lang="ru-RU" sz="4800" u="sng" dirty="0" smtClean="0"/>
            </a:br>
            <a:r>
              <a:rPr lang="ru-RU" sz="4800" u="sng" dirty="0" smtClean="0"/>
              <a:t/>
            </a:r>
            <a:br>
              <a:rPr lang="ru-RU" sz="4800" u="sng" dirty="0" smtClean="0"/>
            </a:br>
            <a:r>
              <a:rPr lang="ru-RU" sz="4800" dirty="0" smtClean="0"/>
              <a:t>максимальная защита </a:t>
            </a:r>
            <a:br>
              <a:rPr lang="ru-RU" sz="4800" dirty="0" smtClean="0"/>
            </a:br>
            <a:r>
              <a:rPr lang="ru-RU" sz="4800" dirty="0" smtClean="0"/>
              <a:t>интересов  ребенка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433050" y="4429132"/>
            <a:ext cx="6480048" cy="285752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/>
              <a:t>Сказка ложь, да в ней намек…</a:t>
            </a:r>
          </a:p>
        </p:txBody>
      </p:sp>
      <p:pic>
        <p:nvPicPr>
          <p:cNvPr id="805891" name="Picture 3" descr="WIZLOO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5200"/>
            <a:ext cx="4046538" cy="237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85720" y="214290"/>
          <a:ext cx="2214578" cy="1766888"/>
        </p:xfrm>
        <a:graphic>
          <a:graphicData uri="http://schemas.openxmlformats.org/presentationml/2006/ole">
            <p:oleObj spid="_x0000_s1026" name="Acrobat Document" r:id="rId3" imgW="4912560" imgH="4255200" progId="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6357950" y="214290"/>
          <a:ext cx="2600326" cy="1731963"/>
        </p:xfrm>
        <a:graphic>
          <a:graphicData uri="http://schemas.openxmlformats.org/presentationml/2006/ole">
            <p:oleObj spid="_x0000_s1027" name="Acrobat Document" r:id="rId4" imgW="4721400" imgH="3263040" progId="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14282" y="4857760"/>
          <a:ext cx="2419350" cy="1662113"/>
        </p:xfrm>
        <a:graphic>
          <a:graphicData uri="http://schemas.openxmlformats.org/presentationml/2006/ole">
            <p:oleObj spid="_x0000_s1028" name="Acrobat Document" r:id="rId5" imgW="4625640" imgH="3992040" progId="">
              <p:embed/>
            </p:oleObj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3132138" y="5286388"/>
          <a:ext cx="2447925" cy="1182675"/>
        </p:xfrm>
        <a:graphic>
          <a:graphicData uri="http://schemas.openxmlformats.org/presentationml/2006/ole">
            <p:oleObj spid="_x0000_s1031" name="Acrobat Document" r:id="rId6" imgW="4494240" imgH="1302840" progId="">
              <p:embed/>
            </p:oleObj>
          </a:graphicData>
        </a:graphic>
      </p:graphicFrame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484438" y="2997200"/>
            <a:ext cx="3794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В каких сказках нарушено право на </a:t>
            </a:r>
            <a:r>
              <a:rPr lang="ru-RU" b="1" dirty="0" smtClean="0"/>
              <a:t> </a:t>
            </a:r>
            <a:r>
              <a:rPr lang="ru-RU" b="1" dirty="0"/>
              <a:t>жизнь и свободу?</a:t>
            </a: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 flipV="1">
            <a:off x="2357421" y="2071677"/>
            <a:ext cx="846153" cy="85249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5715009" y="3357563"/>
            <a:ext cx="928694" cy="107156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86322"/>
            <a:ext cx="2714644" cy="171448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214554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285992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 animBg="1"/>
      <p:bldP spid="62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57158" y="214290"/>
          <a:ext cx="2143140" cy="1766888"/>
        </p:xfrm>
        <a:graphic>
          <a:graphicData uri="http://schemas.openxmlformats.org/presentationml/2006/ole">
            <p:oleObj spid="_x0000_s2050" name="Acrobat Document" r:id="rId3" imgW="3914546" imgH="3390900" progId="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286512" y="214290"/>
          <a:ext cx="2600326" cy="1731963"/>
        </p:xfrm>
        <a:graphic>
          <a:graphicData uri="http://schemas.openxmlformats.org/presentationml/2006/ole">
            <p:oleObj spid="_x0000_s2051" name="Acrobat Document" r:id="rId4" imgW="4721400" imgH="3263040" progId="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14282" y="5000636"/>
          <a:ext cx="2419350" cy="1662113"/>
        </p:xfrm>
        <a:graphic>
          <a:graphicData uri="http://schemas.openxmlformats.org/presentationml/2006/ole">
            <p:oleObj spid="_x0000_s2052" name="Acrobat Document" r:id="rId5" imgW="4625640" imgH="3992040" progId="">
              <p:embed/>
            </p:oleObj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3071802" y="5286388"/>
          <a:ext cx="2714645" cy="1382701"/>
        </p:xfrm>
        <a:graphic>
          <a:graphicData uri="http://schemas.openxmlformats.org/presentationml/2006/ole">
            <p:oleObj spid="_x0000_s2055" name="Acrobat Document" r:id="rId6" imgW="4494240" imgH="1302840" progId="">
              <p:embed/>
            </p:oleObj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484438" y="2997200"/>
            <a:ext cx="379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4571998" y="4143381"/>
            <a:ext cx="45719" cy="9286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857488" y="2000240"/>
            <a:ext cx="34290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Какой литературный герой мог бы пожаловаться, что нарушено</a:t>
            </a:r>
          </a:p>
          <a:p>
            <a:r>
              <a:rPr lang="ru-RU" b="1" dirty="0"/>
              <a:t> его право на неприкосновенность </a:t>
            </a:r>
            <a:r>
              <a:rPr lang="ru-RU" b="1" dirty="0" smtClean="0"/>
              <a:t>жилища ?</a:t>
            </a:r>
            <a:endParaRPr lang="ru-RU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929198"/>
            <a:ext cx="2714644" cy="1714488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428868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285992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 flipH="1" flipV="1">
            <a:off x="2214546" y="3786189"/>
            <a:ext cx="1143008" cy="21431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23850" y="188913"/>
          <a:ext cx="2247886" cy="1766887"/>
        </p:xfrm>
        <a:graphic>
          <a:graphicData uri="http://schemas.openxmlformats.org/presentationml/2006/ole">
            <p:oleObj spid="_x0000_s3074" name="Acrobat Document" r:id="rId3" imgW="4912560" imgH="4255200" progId="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357950" y="188913"/>
          <a:ext cx="2436800" cy="1543050"/>
        </p:xfrm>
        <a:graphic>
          <a:graphicData uri="http://schemas.openxmlformats.org/presentationml/2006/ole">
            <p:oleObj spid="_x0000_s3075" name="Acrobat Document" r:id="rId4" imgW="4721400" imgH="3263040" progId="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50825" y="5013325"/>
          <a:ext cx="2419350" cy="1662113"/>
        </p:xfrm>
        <a:graphic>
          <a:graphicData uri="http://schemas.openxmlformats.org/presentationml/2006/ole">
            <p:oleObj spid="_x0000_s3076" name="Acrobat Document" r:id="rId5" imgW="4625640" imgH="3992040" progId="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132138" y="5300663"/>
          <a:ext cx="2447925" cy="1368425"/>
        </p:xfrm>
        <a:graphic>
          <a:graphicData uri="http://schemas.openxmlformats.org/presentationml/2006/ole">
            <p:oleObj spid="_x0000_s3079" name="Acrobat Document" r:id="rId6" imgW="4494240" imgH="1302840" progId="">
              <p:embed/>
            </p:oleObj>
          </a:graphicData>
        </a:graphic>
      </p:graphicFrame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5364163" y="3933825"/>
            <a:ext cx="1079500" cy="86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71736" y="264318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какой сказке нарушено право на индивидуальность?</a:t>
            </a:r>
            <a:endParaRPr lang="ru-RU" b="1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357430"/>
            <a:ext cx="1857388" cy="2205043"/>
          </a:xfrm>
          <a:prstGeom prst="rect">
            <a:avLst/>
          </a:prstGeom>
          <a:noFill/>
        </p:spPr>
      </p:pic>
      <p:pic>
        <p:nvPicPr>
          <p:cNvPr id="20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2143116"/>
            <a:ext cx="1785950" cy="2316632"/>
          </a:xfrm>
          <a:prstGeom prst="rect">
            <a:avLst/>
          </a:prstGeom>
          <a:noFill/>
        </p:spPr>
      </p:pic>
      <p:pic>
        <p:nvPicPr>
          <p:cNvPr id="11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85720" y="285728"/>
          <a:ext cx="2286016" cy="1766888"/>
        </p:xfrm>
        <a:graphic>
          <a:graphicData uri="http://schemas.openxmlformats.org/presentationml/2006/ole">
            <p:oleObj spid="_x0000_s4098" name="Acrobat Document" r:id="rId3" imgW="4912560" imgH="425520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357950" y="214290"/>
          <a:ext cx="2528888" cy="1731963"/>
        </p:xfrm>
        <a:graphic>
          <a:graphicData uri="http://schemas.openxmlformats.org/presentationml/2006/ole">
            <p:oleObj spid="_x0000_s4099" name="Acrobat Document" r:id="rId4" imgW="4721400" imgH="326304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85720" y="5000636"/>
          <a:ext cx="2419350" cy="1662113"/>
        </p:xfrm>
        <a:graphic>
          <a:graphicData uri="http://schemas.openxmlformats.org/presentationml/2006/ole">
            <p:oleObj spid="_x0000_s4100" name="Acrobat Document" r:id="rId5" imgW="4625640" imgH="3992040" progId="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3428992" y="5286388"/>
          <a:ext cx="2447925" cy="1163641"/>
        </p:xfrm>
        <a:graphic>
          <a:graphicData uri="http://schemas.openxmlformats.org/presentationml/2006/ole">
            <p:oleObj spid="_x0000_s4103" name="Acrobat Document" r:id="rId6" imgW="4494240" imgH="1302840" progId="">
              <p:embed/>
            </p:oleObj>
          </a:graphicData>
        </a:graphic>
      </p:graphicFrame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2857488" y="3786190"/>
            <a:ext cx="923936" cy="12128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843213" y="2420938"/>
            <a:ext cx="365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Какие литературные герои </a:t>
            </a:r>
          </a:p>
          <a:p>
            <a:r>
              <a:rPr lang="ru-RU" b="1" dirty="0" smtClean="0"/>
              <a:t>воспользовались</a:t>
            </a:r>
            <a:endParaRPr lang="ru-RU" b="1" dirty="0"/>
          </a:p>
          <a:p>
            <a:r>
              <a:rPr lang="ru-RU" b="1" dirty="0" smtClean="0"/>
              <a:t>правом </a:t>
            </a:r>
            <a:r>
              <a:rPr lang="ru-RU" b="1" dirty="0"/>
              <a:t>на </a:t>
            </a:r>
            <a:r>
              <a:rPr lang="ru-RU" b="1" dirty="0" smtClean="0"/>
              <a:t>свободу мирных       собраний</a:t>
            </a:r>
            <a:r>
              <a:rPr lang="ru-RU" b="1" dirty="0"/>
              <a:t>?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V="1">
            <a:off x="5286380" y="1714487"/>
            <a:ext cx="1000132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357430"/>
            <a:ext cx="1857388" cy="2205043"/>
          </a:xfrm>
          <a:prstGeom prst="rect">
            <a:avLst/>
          </a:prstGeom>
          <a:noFill/>
        </p:spPr>
      </p:pic>
      <p:pic>
        <p:nvPicPr>
          <p:cNvPr id="1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2214554"/>
            <a:ext cx="1785950" cy="2316632"/>
          </a:xfrm>
          <a:prstGeom prst="rect">
            <a:avLst/>
          </a:prstGeom>
          <a:noFill/>
        </p:spPr>
      </p:pic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  <p:bldP spid="706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23850" y="188913"/>
          <a:ext cx="1812925" cy="1766887"/>
        </p:xfrm>
        <a:graphic>
          <a:graphicData uri="http://schemas.openxmlformats.org/presentationml/2006/ole">
            <p:oleObj spid="_x0000_s6146" name="Acrobat Document" r:id="rId3" imgW="4912560" imgH="425520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757988" y="188913"/>
          <a:ext cx="2062162" cy="1543050"/>
        </p:xfrm>
        <a:graphic>
          <a:graphicData uri="http://schemas.openxmlformats.org/presentationml/2006/ole">
            <p:oleObj spid="_x0000_s6147" name="Acrobat Document" r:id="rId4" imgW="4721400" imgH="3263040" progId="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50825" y="4941888"/>
          <a:ext cx="2419350" cy="1662112"/>
        </p:xfrm>
        <a:graphic>
          <a:graphicData uri="http://schemas.openxmlformats.org/presentationml/2006/ole">
            <p:oleObj spid="_x0000_s6148" name="Acrobat Document" r:id="rId5" imgW="4625640" imgH="3992040" progId="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419475" y="5445125"/>
          <a:ext cx="2160588" cy="1023938"/>
        </p:xfrm>
        <a:graphic>
          <a:graphicData uri="http://schemas.openxmlformats.org/presentationml/2006/ole">
            <p:oleObj spid="_x0000_s6151" name="Acrobat Document" r:id="rId6" imgW="4494240" imgH="1302840" progId="">
              <p:embed/>
            </p:oleObj>
          </a:graphicData>
        </a:graphic>
      </p:graphicFrame>
      <p:sp>
        <p:nvSpPr>
          <p:cNvPr id="72714" name="Line 10"/>
          <p:cNvSpPr>
            <a:spLocks noChangeShapeType="1"/>
          </p:cNvSpPr>
          <p:nvPr/>
        </p:nvSpPr>
        <p:spPr bwMode="auto">
          <a:xfrm flipH="1" flipV="1">
            <a:off x="4500563" y="1844675"/>
            <a:ext cx="0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929198"/>
            <a:ext cx="2714644" cy="1714488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357430"/>
            <a:ext cx="1857388" cy="2205043"/>
          </a:xfrm>
          <a:prstGeom prst="rect">
            <a:avLst/>
          </a:prstGeom>
          <a:noFill/>
        </p:spPr>
      </p:pic>
      <p:pic>
        <p:nvPicPr>
          <p:cNvPr id="6155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2183938"/>
            <a:ext cx="1785950" cy="23166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28926" y="300037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какой сказке нарушено право на защиту от работы, которая угрожает его здоровью?</a:t>
            </a:r>
            <a:endParaRPr lang="ru-RU" b="1" dirty="0"/>
          </a:p>
        </p:txBody>
      </p:sp>
      <p:pic>
        <p:nvPicPr>
          <p:cNvPr id="17" name="Picture 11" descr="C:\Documents and Settings\Администратор\Рабочий стол\i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285728"/>
            <a:ext cx="242889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6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5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/>
              <a:t>Каждый ребенок имеет право на счастье!</a:t>
            </a:r>
          </a:p>
        </p:txBody>
      </p:sp>
      <p:pic>
        <p:nvPicPr>
          <p:cNvPr id="6" name="Picture 2" descr="C:\Documents and Settings\Администратор\Мои документы\Мои рисунки\avb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5248">
            <a:off x="3182350" y="3293429"/>
            <a:ext cx="2571768" cy="304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28913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5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5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85992"/>
            <a:ext cx="7714836" cy="307183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П Р А В А</a:t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6480048" cy="500066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1" name="Picture 5" descr="IMG_0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285728"/>
            <a:ext cx="8686800" cy="6410347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sndAc>
      <p:stSnd>
        <p:snd r:embed="rId2" name="HPY_BAB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65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2" name="Picture 4" descr="MPj040026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65" y="214290"/>
            <a:ext cx="8782360" cy="650242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2" name="LILBABY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2" name="WordArt 8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6477000" cy="22669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i="1" kern="10" normalizeH="1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Права  ребенка</a:t>
            </a:r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500035" y="4076700"/>
            <a:ext cx="8320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D6C4F"/>
                </a:solidFill>
              </a:rPr>
              <a:t> «Дети имеют право на особую заботу и помощь»</a:t>
            </a:r>
            <a:endParaRPr lang="ru-RU" sz="4000" i="1" dirty="0">
              <a:solidFill>
                <a:srgbClr val="FD6C4F"/>
              </a:solidFill>
            </a:endParaRPr>
          </a:p>
        </p:txBody>
      </p:sp>
      <p:pic>
        <p:nvPicPr>
          <p:cNvPr id="333839" name="Picture 15" descr="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4876800"/>
            <a:ext cx="1657350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 animBg="1"/>
      <p:bldP spid="3338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00B0F0"/>
                </a:solidFill>
              </a:rPr>
              <a:t>Международный документ о правах ребенка: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388" y="6000768"/>
            <a:ext cx="463522" cy="9523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defRPr/>
            </a:pPr>
            <a:endParaRPr lang="ru-RU" sz="2400" dirty="0" smtClean="0"/>
          </a:p>
        </p:txBody>
      </p:sp>
      <p:sp>
        <p:nvSpPr>
          <p:cNvPr id="870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42910" y="1714488"/>
            <a:ext cx="6929486" cy="419100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ru-RU" sz="2400" b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   </a:t>
            </a:r>
            <a:r>
              <a:rPr lang="ru-RU" sz="2800" b="1" dirty="0" smtClean="0"/>
              <a:t>  Конвенция 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(от лат. </a:t>
            </a:r>
            <a:r>
              <a:rPr lang="en-US" sz="2800" dirty="0" smtClean="0"/>
              <a:t>c</a:t>
            </a:r>
            <a:r>
              <a:rPr lang="ru-RU" sz="2800" dirty="0" err="1" smtClean="0"/>
              <a:t>onventio</a:t>
            </a:r>
            <a:r>
              <a:rPr lang="ru-RU" sz="2800" dirty="0" smtClean="0"/>
              <a:t>- договор, соглашение</a:t>
            </a:r>
            <a:r>
              <a:rPr lang="en-US" sz="2800" dirty="0" smtClean="0"/>
              <a:t>) </a:t>
            </a:r>
            <a:r>
              <a:rPr lang="ru-RU" sz="2800" dirty="0" smtClean="0"/>
              <a:t>- международный договор, имеющий обязательную силу для всех государств, его подписавших (присоединившихся).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14356"/>
            <a:ext cx="6629400" cy="5286411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500174"/>
            <a:ext cx="6629400" cy="36433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Познакомиться с конвенцией о правах ребенка и научиться применять эти знания в жизни.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497887" cy="20970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/>
              <a:t>Зал Генеральной Ассамблеи Организации Объединенных Нации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58" y="2924175"/>
            <a:ext cx="8561417" cy="371953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endParaRPr lang="ru-RU" sz="2800" b="1" dirty="0" smtClean="0"/>
          </a:p>
        </p:txBody>
      </p:sp>
      <p:pic>
        <p:nvPicPr>
          <p:cNvPr id="4" name="Рисунок 3" descr="Генеральная Ассамблея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000792" cy="392909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4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C32D2E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667</TotalTime>
  <Words>356</Words>
  <Application>Microsoft Office PowerPoint</Application>
  <PresentationFormat>Экран (4:3)</PresentationFormat>
  <Paragraphs>66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Техническая</vt:lpstr>
      <vt:lpstr>Acrobat Document</vt:lpstr>
      <vt:lpstr>                                                                                   </vt:lpstr>
      <vt:lpstr>Слайд 2</vt:lpstr>
      <vt:lpstr>П Р А В А </vt:lpstr>
      <vt:lpstr>Слайд 4</vt:lpstr>
      <vt:lpstr>Слайд 5</vt:lpstr>
      <vt:lpstr>Слайд 6</vt:lpstr>
      <vt:lpstr>Международный документ о правах ребенка:</vt:lpstr>
      <vt:lpstr>ЦЕЛЬ:</vt:lpstr>
      <vt:lpstr>Зал Генеральной Ассамблеи Организации Объединенных Нации</vt:lpstr>
      <vt:lpstr>Главная цель Конвенции- максимальная защита интересов ребенка</vt:lpstr>
      <vt:lpstr>«… ребенком является каждое человеческое существо до достижения 18- летнего возраста…»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Главная цель Конвенции-    максимальная защита  интересов  ребенка</vt:lpstr>
      <vt:lpstr>Сказка ложь, да в ней намек…</vt:lpstr>
      <vt:lpstr>Слайд 24</vt:lpstr>
      <vt:lpstr>Слайд 25</vt:lpstr>
      <vt:lpstr>Слайд 26</vt:lpstr>
      <vt:lpstr>Слайд 27</vt:lpstr>
      <vt:lpstr>Слайд 28</vt:lpstr>
      <vt:lpstr>Каждый ребенок имеет право на счастье!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USER</cp:lastModifiedBy>
  <cp:revision>70</cp:revision>
  <dcterms:created xsi:type="dcterms:W3CDTF">2009-04-06T17:50:55Z</dcterms:created>
  <dcterms:modified xsi:type="dcterms:W3CDTF">2009-06-08T05:25:28Z</dcterms:modified>
</cp:coreProperties>
</file>